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14"/>
  </p:notesMasterIdLst>
  <p:sldIdLst>
    <p:sldId id="355" r:id="rId3"/>
    <p:sldId id="375" r:id="rId4"/>
    <p:sldId id="376" r:id="rId5"/>
    <p:sldId id="377" r:id="rId6"/>
    <p:sldId id="378" r:id="rId7"/>
    <p:sldId id="360" r:id="rId8"/>
    <p:sldId id="383" r:id="rId9"/>
    <p:sldId id="379" r:id="rId10"/>
    <p:sldId id="384" r:id="rId11"/>
    <p:sldId id="380" r:id="rId12"/>
    <p:sldId id="340" r:id="rId13"/>
  </p:sldIdLst>
  <p:sldSz cx="12190413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3" autoAdjust="0"/>
    <p:restoredTop sz="98312" autoAdjust="0"/>
  </p:normalViewPr>
  <p:slideViewPr>
    <p:cSldViewPr showGuides="1">
      <p:cViewPr varScale="1">
        <p:scale>
          <a:sx n="74" d="100"/>
          <a:sy n="74" d="100"/>
        </p:scale>
        <p:origin x="66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1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9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E75B9-E354-4F9F-BBAB-64EEC3F334B6}" type="datetimeFigureOut">
              <a:rPr lang="cs-CZ" smtClean="0"/>
              <a:pPr/>
              <a:t>23.10.2016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CD332-1B07-4F20-A7B5-633901CAAD2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72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72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54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448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80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803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803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803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54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54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54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CD332-1B07-4F20-A7B5-633901CAAD2C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5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4556" y="2130426"/>
            <a:ext cx="11611289" cy="1470025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21" y="907190"/>
            <a:ext cx="10971372" cy="54159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4566" y="1627200"/>
            <a:ext cx="11521280" cy="4412090"/>
          </a:xfrm>
        </p:spPr>
        <p:txBody>
          <a:bodyPr/>
          <a:lstStyle>
            <a:lvl1pPr marL="0" indent="-2286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 marL="0" indent="-2286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 marL="0" indent="-2286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marL="0" indent="-2286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 marL="0" indent="-2286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521" y="773705"/>
            <a:ext cx="10971372" cy="673095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5317" y="1196752"/>
            <a:ext cx="11519780" cy="2232248"/>
          </a:xfrm>
        </p:spPr>
        <p:txBody>
          <a:bodyPr/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Vysoká škola ekonomie a managementu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76753-8B9F-49F6-BEDC-F99CFC0123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1613" cy="1470025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64636" y="4374000"/>
            <a:ext cx="10306145" cy="94521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11180771" y="6356350"/>
            <a:ext cx="400042" cy="365125"/>
          </a:xfrm>
          <a:prstGeom prst="rect">
            <a:avLst/>
          </a:prstGeom>
        </p:spPr>
        <p:txBody>
          <a:bodyPr/>
          <a:lstStyle/>
          <a:p>
            <a:fld id="{CAF136EC-F377-4181-9235-622A3D818D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09521" y="1810800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521" y="3699030"/>
            <a:ext cx="10971372" cy="2427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045755" y="6356351"/>
            <a:ext cx="535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6615F30E-6E9F-4DB5-9891-E33B76C4F24F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 descr="Malé_log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26481" y="188640"/>
            <a:ext cx="4564380" cy="510540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Vysoká škola ekonomie a managementu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64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34566" y="1810800"/>
            <a:ext cx="11521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3699030"/>
            <a:ext cx="10971213" cy="2427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pic>
        <p:nvPicPr>
          <p:cNvPr id="7" name="Obrázek 6" descr="Velké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7510" y="117480"/>
            <a:ext cx="8862060" cy="9677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3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625475" algn="l" defTabSz="914400" rtl="0" eaLnBrk="1" latinLnBrk="0" hangingPunct="1">
        <a:spcBef>
          <a:spcPct val="20000"/>
        </a:spcBef>
        <a:buFont typeface="Arial" pitchFamily="34" charset="0"/>
        <a:buChar char="–"/>
        <a:tabLst>
          <a:tab pos="625475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25475" indent="-625475" algn="l" defTabSz="914400" rtl="0" eaLnBrk="1" latinLnBrk="0" hangingPunct="1">
        <a:spcBef>
          <a:spcPct val="20000"/>
        </a:spcBef>
        <a:buFont typeface="Arial" pitchFamily="34" charset="0"/>
        <a:buChar char="•"/>
        <a:tabLst>
          <a:tab pos="625475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625475" indent="-625475" algn="l" defTabSz="914400" rtl="0" eaLnBrk="1" latinLnBrk="0" hangingPunct="1">
        <a:spcBef>
          <a:spcPct val="20000"/>
        </a:spcBef>
        <a:buFont typeface="Arial" pitchFamily="34" charset="0"/>
        <a:buChar char="–"/>
        <a:tabLst>
          <a:tab pos="625475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625475" indent="-625475" algn="l" defTabSz="914400" rtl="0" eaLnBrk="1" latinLnBrk="0" hangingPunct="1">
        <a:spcBef>
          <a:spcPct val="20000"/>
        </a:spcBef>
        <a:buFont typeface="Arial" pitchFamily="34" charset="0"/>
        <a:buChar char="»"/>
        <a:tabLst>
          <a:tab pos="625475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8.1.3 Lineární obal konečné množiny vektorů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27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Příklad </a:t>
            </a:r>
            <a:r>
              <a:rPr lang="cs-CZ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5.</a:t>
            </a:r>
            <a:endParaRPr lang="cs-CZ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Mějme vektory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b="0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dirty="0" smtClean="0">
                            <a:latin typeface="Cambria Math"/>
                          </a:rPr>
                          <m:t>1, 1, 1, 1</m:t>
                        </m:r>
                      </m:e>
                    </m:d>
                  </m:oMath>
                </a14:m>
                <a:r>
                  <a:rPr lang="cs-CZ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1,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1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cs-CZ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1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cs-CZ" sz="2800" dirty="0" smtClean="0"/>
                  <a:t> a </a:t>
                </a:r>
                <a:endParaRPr lang="cs-CZ" sz="2800" dirty="0" smtClean="0"/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latin typeface="Cambria Math"/>
                          </a:rPr>
                          <m:t>0, 0, 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1</m:t>
                        </m:r>
                      </m:e>
                    </m:d>
                  </m:oMath>
                </a14:m>
                <a:r>
                  <a:rPr lang="cs-CZ" sz="2800" dirty="0" smtClean="0"/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/>
                  <a:t>Rozhodneme o lineární závislosti nebo nezávislosti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cs-CZ" sz="2800" dirty="0"/>
                      <m:t>, </m:t>
                    </m:r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cs-CZ" sz="2800" dirty="0"/>
                      <m:t>, 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/>
                  <a:t>.</a:t>
                </a:r>
                <a:endParaRPr lang="cs-CZ" sz="2800" dirty="0" smtClean="0"/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>
                    <a:solidFill>
                      <a:srgbClr val="0070C0"/>
                    </a:solidFill>
                  </a:rPr>
                  <a:t>Použijeme větu o lineární závislosti a nezávislosti vektorů.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>
                    <a:solidFill>
                      <a:srgbClr val="0070C0"/>
                    </a:solidFill>
                  </a:rPr>
                  <a:t>Vytvoříme lineární kombinaci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cs-CZ" sz="2800" dirty="0">
                        <a:solidFill>
                          <a:srgbClr val="0070C0"/>
                        </a:solidFill>
                      </a:rPr>
                      <m:t>, </m:t>
                    </m:r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cs-CZ" sz="2800" dirty="0">
                        <a:solidFill>
                          <a:srgbClr val="0070C0"/>
                        </a:solidFill>
                      </a:rPr>
                      <m:t>, 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a položíme ji rovnu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>
                    <a:solidFill>
                      <a:srgbClr val="0070C0"/>
                    </a:solidFill>
                  </a:rPr>
                  <a:t>nulovému vektoru, tj. hledáme reálná čísla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taková, že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𝒐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což 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je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𝒐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1, </m:t>
                        </m:r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0, 1, 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0, 0, 1, 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0, 0, 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1</m:t>
                        </m:r>
                      </m:e>
                    </m:d>
                  </m:oMath>
                </a14:m>
                <a:r>
                  <a:rPr lang="cs-CZ" sz="2800" b="0" dirty="0" smtClean="0">
                    <a:solidFill>
                      <a:srgbClr val="0070C0"/>
                    </a:solidFill>
                  </a:rPr>
                  <a:t>,</a:t>
                </a:r>
                <a:r>
                  <a:rPr lang="cs-CZ" sz="2800" b="0" i="1" dirty="0" smtClean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cs-CZ" sz="2800" b="0" dirty="0" smtClean="0">
                    <a:solidFill>
                      <a:srgbClr val="0070C0"/>
                    </a:solidFill>
                  </a:rPr>
                  <a:t>tedy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0, 0, 0, 0</m:t>
                        </m:r>
                      </m:e>
                    </m:d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; dva vektory 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se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rovnají</a:t>
                </a:r>
                <a:r>
                  <a:rPr lang="cs-CZ" sz="2800" dirty="0">
                    <a:solidFill>
                      <a:srgbClr val="0070C0"/>
                    </a:solidFill>
                  </a:rPr>
                  <a:t>, jestliže mají stejné souřadnice. Z toho dostáváme jediné řešení </a:t>
                </a:r>
                <a:endParaRPr lang="cs-CZ" sz="28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800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sz="2800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. 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Z </a:t>
                </a:r>
                <a:r>
                  <a:rPr lang="cs-CZ" sz="2800" dirty="0">
                    <a:solidFill>
                      <a:srgbClr val="0070C0"/>
                    </a:solidFill>
                  </a:rPr>
                  <a:t>věty o lineární závislosti a nezávislosti vektorů </a:t>
                </a:r>
                <a:endParaRPr lang="cs-CZ" sz="28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vyplývá</a:t>
                </a:r>
                <a:r>
                  <a:rPr lang="cs-CZ" sz="2800" dirty="0">
                    <a:solidFill>
                      <a:srgbClr val="0070C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cs-CZ" sz="2800" dirty="0">
                        <a:solidFill>
                          <a:srgbClr val="0070C0"/>
                        </a:solidFill>
                      </a:rPr>
                      <m:t>, </m:t>
                    </m:r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cs-CZ" sz="2800" dirty="0">
                        <a:solidFill>
                          <a:srgbClr val="0070C0"/>
                        </a:solidFill>
                      </a:rPr>
                      <m:t>, 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jsou lineárně nezávislé. 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0">
                <a:blip r:embed="rId3"/>
                <a:stretch>
                  <a:fillRect l="-1111" t="-1410" b="-132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853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5317" y="998730"/>
            <a:ext cx="11519780" cy="720080"/>
          </a:xfrm>
        </p:spPr>
        <p:txBody>
          <a:bodyPr/>
          <a:lstStyle/>
          <a:p>
            <a:r>
              <a:rPr lang="cs-CZ" b="1" dirty="0" smtClean="0"/>
              <a:t>Děkuji za pozornost.</a:t>
            </a:r>
            <a:endParaRPr lang="cs-CZ" b="1" dirty="0"/>
          </a:p>
        </p:txBody>
      </p:sp>
      <p:sp>
        <p:nvSpPr>
          <p:cNvPr id="3" name="Veselý obličej 2"/>
          <p:cNvSpPr>
            <a:spLocks noChangeAspect="1"/>
          </p:cNvSpPr>
          <p:nvPr/>
        </p:nvSpPr>
        <p:spPr>
          <a:xfrm>
            <a:off x="4541030" y="2303874"/>
            <a:ext cx="3109940" cy="2880321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6753-8B9F-49F6-BEDC-F99CFC01236E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© Vysoká škola ekonomie a managementu, 2016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Lineární obal konečné množiny </a:t>
            </a:r>
            <a:r>
              <a:rPr lang="cs-CZ" dirty="0" smtClean="0"/>
              <a:t>vektorů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cs-CZ" sz="2800" i="1" dirty="0" smtClean="0"/>
                  <a:t>Jestliže</a:t>
                </a:r>
                <a:r>
                  <a:rPr lang="cs-CZ" sz="2800" dirty="0"/>
                  <a:t>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𝑀</m:t>
                    </m:r>
                    <m:r>
                      <a:rPr lang="cs-CZ" sz="2800" b="0" i="0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/>
                  <a:t> </a:t>
                </a:r>
                <a:r>
                  <a:rPr lang="cs-CZ" sz="2800" i="1" dirty="0" smtClean="0"/>
                  <a:t>je konečná množina vektorů </a:t>
                </a:r>
                <a:r>
                  <a:rPr lang="cs-CZ" sz="2800" i="1" dirty="0"/>
                  <a:t>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 (tj.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𝑀</m:t>
                    </m:r>
                    <m:r>
                      <a:rPr lang="cs-CZ" sz="2800" b="0" i="1" smtClean="0">
                        <a:latin typeface="Cambria Math"/>
                      </a:rPr>
                      <m:t>⊂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),</a:t>
                </a:r>
                <a:endParaRPr lang="cs-CZ" sz="2800" dirty="0"/>
              </a:p>
              <a:p>
                <a:pPr>
                  <a:lnSpc>
                    <a:spcPct val="100000"/>
                  </a:lnSpc>
                </a:pPr>
                <a:r>
                  <a:rPr lang="cs-CZ" sz="2800" i="1" dirty="0"/>
                  <a:t>potom </a:t>
                </a:r>
                <a:endParaRPr lang="cs-CZ" sz="2800" i="1" dirty="0" smtClean="0"/>
              </a:p>
              <a:p>
                <a:pPr>
                  <a:lnSpc>
                    <a:spcPct val="100000"/>
                  </a:lnSpc>
                </a:pPr>
                <a:r>
                  <a:rPr lang="cs-CZ" sz="2800" b="1" i="1" dirty="0" smtClean="0"/>
                  <a:t>           lineárním obalem množiny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𝑀</m:t>
                    </m:r>
                    <m:r>
                      <a:rPr lang="cs-CZ" sz="280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endParaRPr lang="cs-CZ" sz="2800" dirty="0" smtClean="0"/>
              </a:p>
              <a:p>
                <a:pPr>
                  <a:lnSpc>
                    <a:spcPct val="100000"/>
                  </a:lnSpc>
                </a:pPr>
                <a:r>
                  <a:rPr lang="cs-CZ" sz="2800" i="1" dirty="0" smtClean="0"/>
                  <a:t>rozumíme nejmenší podprostor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cs-CZ" sz="2800" i="1" dirty="0" smtClean="0"/>
                  <a:t> aritmetického vektorového prostoru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i="1" dirty="0" smtClean="0"/>
                  <a:t> takový, že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𝑀</m:t>
                    </m:r>
                    <m:r>
                      <a:rPr lang="cs-CZ" sz="280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cs-CZ" sz="2800" i="1">
                        <a:latin typeface="Cambria Math"/>
                      </a:rPr>
                      <m:t>⊂</m:t>
                    </m:r>
                    <m:r>
                      <a:rPr lang="cs-CZ" sz="2800" i="1">
                        <a:latin typeface="Cambria Math"/>
                      </a:rPr>
                      <m:t>𝑊</m:t>
                    </m:r>
                  </m:oMath>
                </a14:m>
                <a:r>
                  <a:rPr lang="cs-CZ" sz="2800" i="1" dirty="0" smtClean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dirty="0" smtClean="0"/>
                  <a:t>Vyjádření nejmenší podprostor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𝑊</m:t>
                    </m:r>
                  </m:oMath>
                </a14:m>
                <a:r>
                  <a:rPr lang="cs-CZ" sz="2800" i="1" dirty="0"/>
                  <a:t> </a:t>
                </a:r>
                <a:r>
                  <a:rPr lang="cs-CZ" sz="2800" dirty="0"/>
                  <a:t>aritmetického vektorového prostoru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i="1" dirty="0"/>
                  <a:t> </a:t>
                </a:r>
                <a:r>
                  <a:rPr lang="cs-CZ" sz="2800" dirty="0"/>
                  <a:t>takový, že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𝑀</m:t>
                    </m:r>
                    <m:r>
                      <a:rPr lang="cs-CZ" sz="280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cs-CZ" sz="2800" i="1">
                        <a:latin typeface="Cambria Math"/>
                      </a:rPr>
                      <m:t>⊂</m:t>
                    </m:r>
                    <m:r>
                      <a:rPr lang="cs-CZ" sz="2800" i="1">
                        <a:latin typeface="Cambria Math"/>
                      </a:rPr>
                      <m:t>𝑊</m:t>
                    </m:r>
                  </m:oMath>
                </a14:m>
                <a:r>
                  <a:rPr lang="cs-CZ" sz="2800" dirty="0" smtClean="0"/>
                  <a:t>, znamená, že pro každý podprostor</a:t>
                </a:r>
                <a:r>
                  <a:rPr lang="cs-CZ" sz="2800" i="1" dirty="0" smtClean="0"/>
                  <a:t>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cs-CZ" sz="2800" i="1" dirty="0" smtClean="0"/>
                  <a:t> </a:t>
                </a:r>
                <a:r>
                  <a:rPr lang="cs-CZ" sz="2800" dirty="0" smtClean="0"/>
                  <a:t>vektorového prostoru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i="1" dirty="0" smtClean="0"/>
                  <a:t> </a:t>
                </a:r>
                <a:r>
                  <a:rPr lang="cs-CZ" sz="2800" dirty="0" smtClean="0"/>
                  <a:t>takový, že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𝑀</m:t>
                    </m:r>
                    <m:r>
                      <a:rPr lang="cs-CZ" sz="280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cs-CZ" sz="2800" i="1">
                        <a:latin typeface="Cambria Math"/>
                      </a:rPr>
                      <m:t>⊂</m:t>
                    </m:r>
                    <m:r>
                      <a:rPr lang="cs-CZ" sz="2800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cs-CZ" sz="2800" dirty="0" smtClean="0"/>
                  <a:t>, platí: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𝑊</m:t>
                    </m:r>
                    <m:r>
                      <a:rPr lang="cs-CZ" sz="2800" i="1">
                        <a:latin typeface="Cambria Math"/>
                      </a:rPr>
                      <m:t>⊂</m:t>
                    </m:r>
                    <m:r>
                      <a:rPr lang="cs-CZ" sz="2800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cs-CZ" sz="2800" i="1" dirty="0" smtClean="0"/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Lineární obal množiny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𝑀</m:t>
                    </m:r>
                    <m:r>
                      <a:rPr lang="cs-CZ" sz="280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/>
                  <a:t> budeme označovat 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/>
                  <a:t> nebo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𝑀</m:t>
                        </m:r>
                      </m:e>
                    </m:d>
                  </m:oMath>
                </a14:m>
                <a:r>
                  <a:rPr lang="cs-CZ" sz="2800" dirty="0" smtClean="0"/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Poznamenejme, že množina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𝑀</m:t>
                    </m:r>
                  </m:oMath>
                </a14:m>
                <a:r>
                  <a:rPr lang="cs-CZ" sz="2800" dirty="0" smtClean="0"/>
                  <a:t> může být prázdná. 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1">
                <a:blip r:embed="rId3"/>
                <a:stretch>
                  <a:fillRect l="-1111" t="-1282" b="-138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78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Lineární obal konečné množiny </a:t>
            </a:r>
            <a:r>
              <a:rPr lang="cs-CZ" dirty="0" smtClean="0"/>
              <a:t>vektorů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cs-CZ" sz="2800" b="1" dirty="0" smtClean="0"/>
                  <a:t>Věta. </a:t>
                </a:r>
                <a:r>
                  <a:rPr lang="cs-CZ" sz="2800" dirty="0" smtClean="0"/>
                  <a:t>Lineární obal množiny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𝑀</m:t>
                    </m:r>
                    <m:r>
                      <a:rPr lang="cs-CZ" sz="280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cs-CZ" sz="2800" i="1">
                        <a:latin typeface="Cambria Math"/>
                      </a:rPr>
                      <m:t>⊂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/>
                  <a:t> (tj. množina </a:t>
                </a:r>
                <a:endParaRPr lang="cs-CZ" sz="2800" dirty="0" smtClean="0"/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cs-CZ" sz="2800" i="1">
                        <a:latin typeface="Cambria Math"/>
                      </a:rPr>
                      <m:t>⊂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/>
                  <a:t>) je podprostor aritmetického vektorového prostoru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/>
                  <a:t>. </a:t>
                </a:r>
                <a:endParaRPr lang="cs-CZ" sz="2800" dirty="0" smtClean="0"/>
              </a:p>
              <a:p>
                <a:pPr>
                  <a:lnSpc>
                    <a:spcPct val="100000"/>
                  </a:lnSpc>
                </a:pPr>
                <a:r>
                  <a:rPr lang="cs-CZ" sz="2800" b="1" i="1" dirty="0" smtClean="0"/>
                  <a:t>Důkaz. </a:t>
                </a:r>
                <a:r>
                  <a:rPr lang="cs-CZ" sz="2800" dirty="0" smtClean="0"/>
                  <a:t>Vyplývá přímo z definice lineárního obalu vektorů.</a:t>
                </a:r>
                <a:endParaRPr lang="cs-CZ" sz="2800" b="1" i="1" dirty="0"/>
              </a:p>
              <a:p>
                <a:pPr>
                  <a:lnSpc>
                    <a:spcPct val="100000"/>
                  </a:lnSpc>
                </a:pPr>
                <a:r>
                  <a:rPr lang="cs-CZ" sz="2800" dirty="0"/>
                  <a:t>Uvedeme pro pár jednoduchých konečných množin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/>
                  <a:t> jejich lineární obal.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dirty="0" smtClean="0"/>
                  <a:t>Je-li množina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𝑀</m:t>
                    </m:r>
                    <m:r>
                      <a:rPr lang="cs-CZ" sz="2800" i="1">
                        <a:latin typeface="Cambria Math"/>
                      </a:rPr>
                      <m:t>=∅</m:t>
                    </m:r>
                  </m:oMath>
                </a14:m>
                <a:r>
                  <a:rPr lang="cs-CZ" sz="2800" dirty="0" smtClean="0"/>
                  <a:t>, </a:t>
                </a:r>
                <a:r>
                  <a:rPr lang="cs-CZ" sz="2800" dirty="0"/>
                  <a:t>potom lineárním obalem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𝑊</m:t>
                    </m:r>
                  </m:oMath>
                </a14:m>
                <a:r>
                  <a:rPr lang="cs-CZ" sz="2800" dirty="0"/>
                  <a:t> množiny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𝑀</m:t>
                    </m:r>
                  </m:oMath>
                </a14:m>
                <a:r>
                  <a:rPr lang="cs-CZ" sz="2800" dirty="0"/>
                  <a:t> je triviální podprostor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𝑊</m:t>
                    </m:r>
                    <m:r>
                      <a:rPr lang="cs-CZ" sz="280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1" i="1">
                            <a:latin typeface="Cambria Math"/>
                          </a:rPr>
                          <m:t>𝒐</m:t>
                        </m:r>
                      </m:e>
                    </m:d>
                  </m:oMath>
                </a14:m>
                <a:r>
                  <a:rPr lang="cs-CZ" sz="2800" dirty="0"/>
                  <a:t> aritmetického vektorového prostoru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/>
                  <a:t>, tj.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latin typeface="Cambria Math"/>
                          </a:rPr>
                          <m:t>∅</m:t>
                        </m:r>
                      </m:e>
                    </m:d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1" i="1">
                            <a:latin typeface="Cambria Math"/>
                          </a:rPr>
                          <m:t>𝒐</m:t>
                        </m:r>
                      </m:e>
                    </m:d>
                  </m:oMath>
                </a14:m>
                <a:r>
                  <a:rPr lang="cs-CZ" sz="2800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dirty="0" smtClean="0"/>
                  <a:t>Jestliže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𝑀</m:t>
                    </m:r>
                    <m:r>
                      <a:rPr lang="cs-CZ" sz="280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1" i="1" smtClean="0">
                            <a:latin typeface="Cambria Math"/>
                          </a:rPr>
                          <m:t>𝒐</m:t>
                        </m:r>
                      </m:e>
                    </m:d>
                  </m:oMath>
                </a14:m>
                <a:r>
                  <a:rPr lang="cs-CZ" sz="2800" dirty="0" smtClean="0"/>
                  <a:t>, kde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latin typeface="Cambria Math"/>
                      </a:rPr>
                      <m:t>𝒐</m:t>
                    </m:r>
                    <m:r>
                      <a:rPr lang="cs-CZ" sz="2800" b="1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, potom lineární obal množiny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𝑀</m:t>
                    </m:r>
                  </m:oMath>
                </a14:m>
                <a:r>
                  <a:rPr lang="cs-CZ" sz="2800" dirty="0" smtClean="0"/>
                  <a:t> je množina všech reálných násobků nulového vektoru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latin typeface="Cambria Math"/>
                      </a:rPr>
                      <m:t>𝒐</m:t>
                    </m:r>
                  </m:oMath>
                </a14:m>
                <a:r>
                  <a:rPr lang="cs-CZ" sz="2800" dirty="0" smtClean="0"/>
                  <a:t>, tj.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1" i="1">
                            <a:latin typeface="Cambria Math"/>
                          </a:rPr>
                          <m:t>𝒐</m:t>
                        </m:r>
                      </m:e>
                    </m:d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1" i="1">
                            <a:latin typeface="Cambria Math"/>
                          </a:rPr>
                          <m:t>𝒐</m:t>
                        </m:r>
                      </m:e>
                    </m:d>
                  </m:oMath>
                </a14:m>
                <a:r>
                  <a:rPr lang="cs-CZ" sz="2800" dirty="0" smtClean="0"/>
                  <a:t>, tedy 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dirty="0" smtClean="0"/>
                  <a:t>a) množina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1" i="1">
                            <a:latin typeface="Cambria Math"/>
                          </a:rPr>
                          <m:t>𝒐</m:t>
                        </m:r>
                      </m:e>
                    </m:d>
                  </m:oMath>
                </a14:m>
                <a:r>
                  <a:rPr lang="cs-CZ" sz="2800" dirty="0" smtClean="0"/>
                  <a:t> je jednoprvková, tedy konečná,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dirty="0" smtClean="0"/>
                  <a:t>b) množina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𝑀</m:t>
                    </m:r>
                    <m:r>
                      <a:rPr lang="cs-CZ" sz="280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1" i="1">
                            <a:latin typeface="Cambria Math"/>
                          </a:rPr>
                          <m:t>𝒐</m:t>
                        </m:r>
                      </m:e>
                    </m:d>
                  </m:oMath>
                </a14:m>
                <a:r>
                  <a:rPr lang="cs-CZ" sz="2800" dirty="0" smtClean="0"/>
                  <a:t> </a:t>
                </a:r>
                <a:r>
                  <a:rPr lang="cs-CZ" sz="2800" dirty="0"/>
                  <a:t>je </a:t>
                </a:r>
                <a:r>
                  <a:rPr lang="cs-CZ" sz="2800" dirty="0" smtClean="0"/>
                  <a:t>sama svým lineárním obalem.</a:t>
                </a:r>
                <a:endParaRPr lang="cs-CZ" sz="28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0">
                <a:blip r:embed="rId3"/>
                <a:stretch>
                  <a:fillRect l="-1111" t="-1410" r="-1799" b="-65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199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Lineární obal konečné množiny </a:t>
            </a:r>
            <a:r>
              <a:rPr lang="cs-CZ" dirty="0" smtClean="0"/>
              <a:t>vektorů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Jestliže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𝑀</m:t>
                    </m:r>
                    <m:r>
                      <a:rPr lang="cs-CZ" sz="280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i="1">
                                <a:latin typeface="Cambria Math"/>
                              </a:rPr>
                              <m:t>0, 1, 0</m:t>
                            </m:r>
                          </m:e>
                        </m:d>
                      </m:e>
                    </m:d>
                  </m:oMath>
                </a14:m>
                <a:r>
                  <a:rPr lang="cs-CZ" sz="2800" dirty="0"/>
                  <a:t>, </a:t>
                </a:r>
                <a:endParaRPr lang="cs-CZ" sz="2800" dirty="0" smtClean="0"/>
              </a:p>
              <a:p>
                <a:pPr>
                  <a:lnSpc>
                    <a:spcPct val="100000"/>
                  </a:lnSpc>
                </a:pPr>
                <a:r>
                  <a:rPr lang="cs-CZ" sz="2800" dirty="0" smtClean="0"/>
                  <a:t>potom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𝑀</m:t>
                    </m:r>
                    <m:r>
                      <a:rPr lang="cs-CZ" sz="2800" i="1">
                        <a:latin typeface="Cambria Math"/>
                      </a:rPr>
                      <m:t>⊂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/>
                  <a:t> a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i="1">
                                <a:latin typeface="Cambria Math"/>
                              </a:rPr>
                              <m:t>0, 1, 0</m:t>
                            </m:r>
                          </m:e>
                        </m:d>
                      </m:e>
                    </m:d>
                  </m:oMath>
                </a14:m>
                <a:r>
                  <a:rPr lang="cs-CZ" sz="2800" dirty="0"/>
                  <a:t> je množina všech reálných násobků vektoru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latin typeface="Cambria Math"/>
                          </a:rPr>
                          <m:t>0, 1, 0</m:t>
                        </m:r>
                      </m:e>
                    </m:d>
                  </m:oMath>
                </a14:m>
                <a:r>
                  <a:rPr lang="cs-CZ" sz="2800" dirty="0"/>
                  <a:t>, </a:t>
                </a:r>
                <a:r>
                  <a:rPr lang="cs-CZ" sz="2800" dirty="0" smtClean="0"/>
                  <a:t>tj</a:t>
                </a:r>
                <a:r>
                  <a:rPr lang="cs-CZ" sz="2800" dirty="0"/>
                  <a:t>.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i="1">
                                <a:latin typeface="Cambria Math"/>
                              </a:rPr>
                              <m:t>0, 1, 0</m:t>
                            </m:r>
                          </m:e>
                        </m:d>
                      </m:e>
                    </m:d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latin typeface="Cambria Math"/>
                          </a:rPr>
                          <m:t>𝑘</m:t>
                        </m:r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i="1">
                                <a:latin typeface="Cambria Math"/>
                              </a:rPr>
                              <m:t>0, 1, 0</m:t>
                            </m:r>
                          </m:e>
                        </m:d>
                        <m:r>
                          <a:rPr lang="cs-CZ" sz="2800" i="1">
                            <a:latin typeface="Cambria Math"/>
                          </a:rPr>
                          <m:t>;</m:t>
                        </m:r>
                        <m:r>
                          <a:rPr lang="cs-CZ" sz="2800" i="1">
                            <a:latin typeface="Cambria Math"/>
                          </a:rPr>
                          <m:t>𝑘</m:t>
                        </m:r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</m:d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i="1">
                                <a:latin typeface="Cambria Math"/>
                              </a:rPr>
                              <m:t>0, </m:t>
                            </m:r>
                            <m:r>
                              <a:rPr lang="cs-CZ" sz="2800" i="1">
                                <a:latin typeface="Cambria Math"/>
                              </a:rPr>
                              <m:t>𝑘</m:t>
                            </m:r>
                            <m:r>
                              <a:rPr lang="cs-CZ" sz="2800" i="1">
                                <a:latin typeface="Cambria Math"/>
                              </a:rPr>
                              <m:t>, 0</m:t>
                            </m:r>
                          </m:e>
                        </m:d>
                        <m:r>
                          <a:rPr lang="cs-CZ" sz="2800" i="1">
                            <a:latin typeface="Cambria Math"/>
                          </a:rPr>
                          <m:t>;</m:t>
                        </m:r>
                        <m:r>
                          <a:rPr lang="cs-CZ" sz="2800" i="1">
                            <a:latin typeface="Cambria Math"/>
                          </a:rPr>
                          <m:t>𝑘</m:t>
                        </m:r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</m:d>
                  </m:oMath>
                </a14:m>
                <a:r>
                  <a:rPr lang="cs-CZ" sz="2800" dirty="0"/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Jestliže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𝑀</m:t>
                    </m:r>
                    <m:r>
                      <a:rPr lang="cs-CZ" sz="280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</m:d>
                  </m:oMath>
                </a14:m>
                <a:r>
                  <a:rPr lang="cs-CZ" sz="2800" dirty="0"/>
                  <a:t> je množina taková, že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  <m:r>
                      <a:rPr lang="cs-CZ" sz="2800" b="1" i="1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cs-CZ" sz="2800" i="1">
                        <a:latin typeface="Cambria Math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1" i="1">
                            <a:latin typeface="Cambria Math"/>
                          </a:rPr>
                          <m:t>𝒐</m:t>
                        </m:r>
                      </m:e>
                    </m:d>
                  </m:oMath>
                </a14:m>
                <a:endParaRPr lang="cs-CZ" sz="2800" dirty="0" smtClean="0"/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(</a:t>
                </a:r>
                <a:r>
                  <a:rPr lang="cs-CZ" sz="2800" dirty="0"/>
                  <a:t>tj.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/>
                  <a:t> je nenulový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𝑟</m:t>
                    </m:r>
                  </m:oMath>
                </a14:m>
                <a:r>
                  <a:rPr lang="cs-CZ" sz="2800" dirty="0"/>
                  <a:t>-</a:t>
                </a:r>
                <a:r>
                  <a:rPr lang="cs-CZ" sz="2800" dirty="0" smtClean="0"/>
                  <a:t>rozměrný </a:t>
                </a:r>
                <a:r>
                  <a:rPr lang="cs-CZ" sz="2800" dirty="0"/>
                  <a:t>aritmetický vektor), potom lineární obal množiny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𝑀</m:t>
                    </m:r>
                  </m:oMath>
                </a14:m>
                <a:r>
                  <a:rPr lang="cs-CZ" sz="2800" dirty="0"/>
                  <a:t> je množina všech </a:t>
                </a:r>
                <a:r>
                  <a:rPr lang="cs-CZ" sz="2800" dirty="0" smtClean="0"/>
                  <a:t>reálných </a:t>
                </a:r>
                <a:r>
                  <a:rPr lang="cs-CZ" sz="2800" dirty="0"/>
                  <a:t>násobků vektoru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/>
                  <a:t>, </a:t>
                </a:r>
                <a:r>
                  <a:rPr lang="cs-CZ" sz="2800" dirty="0" smtClean="0"/>
                  <a:t>tj</a:t>
                </a:r>
                <a:r>
                  <a:rPr lang="cs-CZ" sz="2800" dirty="0"/>
                  <a:t>.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</m:d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latin typeface="Cambria Math"/>
                          </a:rPr>
                          <m:t>𝑘</m:t>
                        </m:r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cs-CZ" sz="2800" b="1" i="1">
                            <a:latin typeface="Cambria Math"/>
                            <a:ea typeface="Cambria Math"/>
                          </a:rPr>
                          <m:t>𝒂</m:t>
                        </m:r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cs-CZ" sz="2800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</m:d>
                  </m:oMath>
                </a14:m>
                <a:r>
                  <a:rPr lang="cs-CZ" sz="2800" dirty="0"/>
                  <a:t> a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</m:d>
                  </m:oMath>
                </a14:m>
                <a:r>
                  <a:rPr lang="cs-CZ" sz="2800" dirty="0"/>
                  <a:t> nekonečná množina.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b="1" dirty="0" smtClean="0"/>
                  <a:t>Věta. </a:t>
                </a:r>
                <a:r>
                  <a:rPr lang="cs-CZ" sz="2800" dirty="0" smtClean="0"/>
                  <a:t>Jestliže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cs-CZ" sz="2800" i="1" smtClean="0">
                        <a:latin typeface="Cambria Math"/>
                      </a:rPr>
                      <m:t>⊂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, potom množina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/>
                  <a:t> </a:t>
                </a:r>
                <a:r>
                  <a:rPr lang="cs-CZ" sz="2800" dirty="0" smtClean="0"/>
                  <a:t>obsahuje právě všechny lineární kombinace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cs-CZ" sz="2800" dirty="0"/>
                      <m:t>, </m:t>
                    </m:r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cs-CZ" sz="2800" dirty="0"/>
                      <m:t>, …, 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 smtClean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b="1" i="1" dirty="0" smtClean="0"/>
                  <a:t>Důkaz. </a:t>
                </a:r>
                <a:r>
                  <a:rPr lang="cs-CZ" sz="2800" dirty="0" smtClean="0"/>
                  <a:t>Symbolem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𝐿𝐾</m:t>
                    </m:r>
                    <m:d>
                      <m:d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/>
                  <a:t> označíme množinu všech lineárních kombinací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cs-CZ" sz="2800" dirty="0"/>
                      <m:t>, </m:t>
                    </m:r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cs-CZ" sz="2800" dirty="0"/>
                      <m:t>, …, 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 smtClean="0"/>
                  <a:t>.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0">
                <a:blip r:embed="rId3"/>
                <a:stretch>
                  <a:fillRect l="-1111" t="-1410" r="-1746" b="-74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24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Lineární obal konečné množiny </a:t>
            </a:r>
            <a:r>
              <a:rPr lang="cs-CZ" dirty="0" smtClean="0"/>
              <a:t>vektorů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b="1" dirty="0" smtClean="0"/>
                  <a:t>Věta. </a:t>
                </a:r>
                <a:r>
                  <a:rPr lang="cs-CZ" sz="2800" dirty="0" smtClean="0"/>
                  <a:t>Jestliže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cs-CZ" sz="2800" i="1" smtClean="0">
                        <a:latin typeface="Cambria Math"/>
                      </a:rPr>
                      <m:t>⊂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, potom množina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/>
                  <a:t> </a:t>
                </a:r>
                <a:r>
                  <a:rPr lang="cs-CZ" sz="2800" dirty="0" smtClean="0"/>
                  <a:t>obsahuje právě všechny lineární kombinace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cs-CZ" sz="2800" dirty="0"/>
                      <m:t>, </m:t>
                    </m:r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cs-CZ" sz="2800" dirty="0"/>
                      <m:t>, …, 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 smtClean="0"/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b="1" i="1" dirty="0" smtClean="0"/>
                  <a:t>Důkaz. </a:t>
                </a:r>
                <a:r>
                  <a:rPr lang="cs-CZ" sz="2800" dirty="0" smtClean="0"/>
                  <a:t>Symbolem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𝐿𝐾</m:t>
                    </m:r>
                    <m:d>
                      <m:d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/>
                  <a:t> označíme množinu všech lineárních kombinací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cs-CZ" sz="2800" dirty="0"/>
                      <m:t>, </m:t>
                    </m:r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cs-CZ" sz="2800" dirty="0"/>
                      <m:t>, …, 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 smtClean="0"/>
                  <a:t>.</a:t>
                </a:r>
              </a:p>
              <a:p>
                <a:pPr indent="-180000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a) Vektory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cs-CZ" sz="2800" dirty="0"/>
                      <m:t>, </m:t>
                    </m:r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cs-CZ" sz="2800" dirty="0"/>
                      <m:t>, …, 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800" dirty="0" smtClean="0"/>
                  <a:t> patří do podprostoru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/>
                  <a:t>, tudíž </a:t>
                </a:r>
              </a:p>
              <a:p>
                <a:pPr indent="-180000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   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𝐿𝐾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cs-CZ" sz="2800" i="1" smtClean="0">
                        <a:latin typeface="Cambria Math"/>
                      </a:rPr>
                      <m:t>⊂</m:t>
                    </m:r>
                    <m:d>
                      <m:dPr>
                        <m:begChr m:val="⟦"/>
                        <m:endChr m:val="⟧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/>
                  <a:t>.</a:t>
                </a:r>
                <a:endParaRPr lang="cs-CZ" sz="2800" dirty="0"/>
              </a:p>
              <a:p>
                <a:pPr indent="-180000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b) Množina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𝐿𝐾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/>
                  <a:t> je neprázdná, je podmnožinou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; </a:t>
                </a:r>
              </a:p>
              <a:p>
                <a:pPr indent="-180000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/>
                  <a:t> </a:t>
                </a:r>
                <a:r>
                  <a:rPr lang="cs-CZ" sz="2800" dirty="0" smtClean="0"/>
                  <a:t>    jsou-li vektory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latin typeface="Cambria Math"/>
                      </a:rPr>
                      <m:t>𝒂</m:t>
                    </m:r>
                  </m:oMath>
                </a14:m>
                <a:r>
                  <a:rPr lang="cs-CZ" sz="2800" dirty="0" smtClean="0"/>
                  <a:t> a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cs-CZ" sz="2800" dirty="0" smtClean="0"/>
                  <a:t> z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𝐿𝐾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/>
                  <a:t>, potom i </a:t>
                </a:r>
              </a:p>
              <a:p>
                <a:pPr indent="-180000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b="0" dirty="0"/>
                  <a:t> </a:t>
                </a:r>
                <a:r>
                  <a:rPr lang="cs-CZ" sz="2800" b="0" dirty="0" smtClean="0"/>
                  <a:t>   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latin typeface="Cambria Math"/>
                      </a:rPr>
                      <m:t>𝒂</m:t>
                    </m:r>
                    <m:r>
                      <a:rPr lang="cs-CZ" sz="2800" b="0" i="1" smtClean="0">
                        <a:latin typeface="Cambria Math"/>
                      </a:rPr>
                      <m:t>+</m:t>
                    </m:r>
                    <m:r>
                      <a:rPr lang="cs-CZ" sz="2800" b="1" i="1" smtClean="0">
                        <a:latin typeface="Cambria Math"/>
                      </a:rPr>
                      <m:t>𝒃</m:t>
                    </m:r>
                    <m:r>
                      <a:rPr lang="cs-CZ" sz="28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cs-CZ" sz="2800" i="1">
                        <a:latin typeface="Cambria Math"/>
                      </a:rPr>
                      <m:t>𝐿𝐾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/>
                  <a:t>; je-li </a:t>
                </a: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cs-CZ" sz="2800" dirty="0" smtClean="0"/>
                  <a:t> reálné číslo a </a:t>
                </a:r>
                <a14:m>
                  <m:oMath xmlns:m="http://schemas.openxmlformats.org/officeDocument/2006/math">
                    <m:r>
                      <a:rPr lang="cs-CZ" sz="2800" b="1" i="1">
                        <a:latin typeface="Cambria Math"/>
                      </a:rPr>
                      <m:t>𝒂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cs-CZ" sz="2800" i="1">
                        <a:latin typeface="Cambria Math"/>
                      </a:rPr>
                      <m:t>𝐿𝐾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/>
                  <a:t>, </a:t>
                </a:r>
              </a:p>
              <a:p>
                <a:pPr indent="-180000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/>
                  <a:t> </a:t>
                </a:r>
                <a:r>
                  <a:rPr lang="cs-CZ" sz="2800" dirty="0" smtClean="0"/>
                  <a:t>    potom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𝑘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cs-CZ" sz="2800" b="1" i="1">
                        <a:latin typeface="Cambria Math"/>
                      </a:rPr>
                      <m:t>𝒂</m:t>
                    </m:r>
                    <m:r>
                      <a:rPr lang="cs-CZ" sz="28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cs-CZ" sz="2800" i="1">
                        <a:latin typeface="Cambria Math"/>
                      </a:rPr>
                      <m:t>𝐿𝐾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/>
                  <a:t>. 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𝐿𝐾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/>
                  <a:t> je podprostor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cs-CZ" sz="2800" dirty="0" smtClean="0"/>
                  <a:t>, </a:t>
                </a:r>
              </a:p>
              <a:p>
                <a:pPr indent="-180000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/>
                  <a:t> </a:t>
                </a:r>
                <a:r>
                  <a:rPr lang="cs-CZ" sz="2800" dirty="0" smtClean="0"/>
                  <a:t>    proto musí být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cs-CZ" sz="2800" i="1" smtClean="0">
                        <a:latin typeface="Cambria Math"/>
                      </a:rPr>
                      <m:t>⊂</m:t>
                    </m:r>
                    <m:r>
                      <a:rPr lang="cs-CZ" sz="2800" i="1">
                        <a:latin typeface="Cambria Math"/>
                      </a:rPr>
                      <m:t>𝐿𝐾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/>
                  <a:t>.</a:t>
                </a:r>
              </a:p>
              <a:p>
                <a:pPr indent="-180000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Z a) a b) vyplývá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cs-CZ" sz="2800" b="0" i="1" smtClean="0">
                        <a:latin typeface="Cambria Math"/>
                      </a:rPr>
                      <m:t>=</m:t>
                    </m:r>
                    <m:r>
                      <a:rPr lang="cs-CZ" sz="2800" i="1">
                        <a:latin typeface="Cambria Math"/>
                      </a:rPr>
                      <m:t>𝐿𝐾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…,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cs-CZ" sz="2800" b="0" i="0" smtClean="0">
                        <a:latin typeface="Cambria Math"/>
                      </a:rPr>
                      <m:t>. </m:t>
                    </m:r>
                    <m:r>
                      <a:rPr lang="cs-CZ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2800" b="0" i="0" smtClean="0">
                        <a:latin typeface="Cambria Math"/>
                      </a:rPr>
                      <m:t>Tedy</m:t>
                    </m:r>
                    <m:r>
                      <a:rPr lang="cs-CZ" sz="2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 sz="2800" b="0" i="0" smtClean="0">
                        <a:latin typeface="Cambria Math"/>
                      </a:rPr>
                      <m:t>q</m:t>
                    </m:r>
                    <m:r>
                      <a:rPr lang="cs-CZ" sz="2800" b="0" i="0" smtClean="0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cs-CZ" sz="2800" b="0" i="0" smtClean="0">
                        <a:latin typeface="Cambria Math"/>
                      </a:rPr>
                      <m:t>e</m:t>
                    </m:r>
                    <m:r>
                      <a:rPr lang="cs-CZ" sz="2800" b="0" i="0" smtClean="0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cs-CZ" sz="2800" b="0" i="0" smtClean="0">
                        <a:latin typeface="Cambria Math"/>
                      </a:rPr>
                      <m:t>d</m:t>
                    </m:r>
                    <m:r>
                      <a:rPr lang="cs-CZ" sz="2800" b="0" i="0" smtClean="0">
                        <a:latin typeface="Cambria Math"/>
                      </a:rPr>
                      <m:t>.</m:t>
                    </m:r>
                  </m:oMath>
                </a14:m>
                <a:endParaRPr lang="cs-CZ" sz="28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0">
                <a:blip r:embed="rId3"/>
                <a:stretch>
                  <a:fillRect l="-1111" t="-1410" r="-1429" b="-132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10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>
                <a:solidFill>
                  <a:schemeClr val="accent3">
                    <a:lumMod val="60000"/>
                    <a:lumOff val="40000"/>
                  </a:schemeClr>
                </a:solidFill>
              </a:rPr>
              <a:t>Příklad </a:t>
            </a:r>
            <a:r>
              <a:rPr lang="cs-CZ" sz="320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1.</a:t>
            </a:r>
            <a:endParaRPr lang="cs-CZ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cs-CZ" sz="2800" dirty="0" smtClean="0"/>
                  <a:t>Mějme vektory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b="0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dirty="0" smtClean="0">
                            <a:latin typeface="Cambria Math"/>
                          </a:rPr>
                          <m:t>1, 0, 0, 0, 0</m:t>
                        </m:r>
                      </m:e>
                    </m:d>
                  </m:oMath>
                </a14:m>
                <a:r>
                  <a:rPr lang="cs-CZ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1,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0, 0</m:t>
                        </m:r>
                      </m:e>
                    </m:d>
                  </m:oMath>
                </a14:m>
                <a:r>
                  <a:rPr lang="cs-CZ" sz="2800" dirty="0" smtClean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1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0, 0</m:t>
                        </m:r>
                      </m:e>
                    </m:d>
                  </m:oMath>
                </a14:m>
                <a:r>
                  <a:rPr lang="cs-CZ" sz="2800" dirty="0" smtClean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dirty="0" smtClean="0"/>
                  <a:t>Určíme lineární obal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Protože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>
                            <a:solidFill>
                              <a:srgbClr val="0070C0"/>
                            </a:solidFill>
                          </a:rPr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>
                            <a:solidFill>
                              <a:srgbClr val="0070C0"/>
                            </a:solidFill>
                          </a:rPr>
                          <m:t>, 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je podle předchozí věty množina všech lineárních kombinací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cs-CZ" sz="2800" dirty="0">
                        <a:solidFill>
                          <a:srgbClr val="0070C0"/>
                        </a:solidFill>
                      </a:rPr>
                      <m:t>, </m:t>
                    </m:r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cs-CZ" sz="2800" dirty="0">
                        <a:solidFill>
                          <a:srgbClr val="0070C0"/>
                        </a:solidFill>
                      </a:rPr>
                      <m:t>, 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dostáváme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⟦"/>
                        <m:endChr m:val="⟧"/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>
                            <a:solidFill>
                              <a:srgbClr val="0070C0"/>
                            </a:solidFill>
                          </a:rPr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>
                            <a:solidFill>
                              <a:srgbClr val="0070C0"/>
                            </a:solidFill>
                          </a:rPr>
                          <m:t>, 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právě tehdy, jestliže existují reálná čísla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taková, že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což přepíšeme 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1, 0, 0, 0, 0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0, 1, 0, 0, 0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0, 0, 1, 0, 0</m:t>
                        </m:r>
                      </m:e>
                    </m:d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cs-CZ" sz="2800" b="0" i="1" dirty="0" smtClean="0">
                    <a:solidFill>
                      <a:srgbClr val="0070C0"/>
                    </a:solidFill>
                    <a:latin typeface="Cambria Math"/>
                  </a:rPr>
                  <a:t> </a:t>
                </a:r>
              </a:p>
              <a:p>
                <a:pPr algn="r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0, 0</m:t>
                        </m:r>
                      </m:e>
                    </m:d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</a:t>
                </a:r>
              </a:p>
              <a:p>
                <a:pPr>
                  <a:lnSpc>
                    <a:spcPct val="100000"/>
                  </a:lnSpc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tedy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>
                            <a:solidFill>
                              <a:srgbClr val="0070C0"/>
                            </a:solidFill>
                          </a:rPr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>
                            <a:solidFill>
                              <a:srgbClr val="0070C0"/>
                            </a:solidFill>
                          </a:rPr>
                          <m:t>, 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, 0, 0</m:t>
                            </m:r>
                          </m:e>
                        </m:d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⋀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⋀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𝑠𝑣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což je podprostor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.</a:t>
                </a:r>
                <a:endParaRPr lang="cs-CZ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1">
                <a:blip r:embed="rId3"/>
                <a:stretch>
                  <a:fillRect l="-1111" t="-1282" r="-1058" b="-48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2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Příklad </a:t>
            </a:r>
            <a:r>
              <a:rPr lang="cs-CZ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2.</a:t>
            </a:r>
            <a:endParaRPr lang="cs-CZ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Mějme vektory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b="0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dirty="0" smtClean="0">
                            <a:latin typeface="Cambria Math"/>
                          </a:rPr>
                          <m:t>1, 0, 0, 0</m:t>
                        </m:r>
                      </m:e>
                    </m:d>
                  </m:oMath>
                </a14:m>
                <a:r>
                  <a:rPr lang="cs-CZ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1,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cs-CZ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1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cs-CZ" sz="2800" dirty="0" smtClean="0"/>
                  <a:t> a </a:t>
                </a:r>
                <a:endParaRPr lang="cs-CZ" sz="2800" dirty="0" smtClean="0"/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latin typeface="Cambria Math"/>
                          </a:rPr>
                          <m:t>0, 0, 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1</m:t>
                        </m:r>
                      </m:e>
                    </m:d>
                  </m:oMath>
                </a14:m>
                <a:r>
                  <a:rPr lang="cs-CZ" sz="2800" dirty="0" smtClean="0"/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/>
                  <a:t>Určíme lineární obal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/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Protože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>
                            <a:solidFill>
                              <a:srgbClr val="0070C0"/>
                            </a:solidFill>
                          </a:rPr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>
                            <a:solidFill>
                              <a:srgbClr val="0070C0"/>
                            </a:solidFill>
                          </a:rPr>
                          <m:t>, 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>
                            <a:solidFill>
                              <a:srgbClr val="0070C0"/>
                            </a:solidFill>
                          </a:rPr>
                          <m:t>, 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je podle předchozí věty množina všech lineárních kombinací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cs-CZ" sz="2800" dirty="0">
                        <a:solidFill>
                          <a:srgbClr val="0070C0"/>
                        </a:solidFill>
                      </a:rPr>
                      <m:t>, </m:t>
                    </m:r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cs-CZ" sz="2800" dirty="0">
                        <a:solidFill>
                          <a:srgbClr val="0070C0"/>
                        </a:solidFill>
                      </a:rPr>
                      <m:t>, 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>
                    <a:solidFill>
                      <a:srgbClr val="0070C0"/>
                    </a:solidFill>
                  </a:rPr>
                  <a:t>dostáváme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⟦"/>
                        <m:endChr m:val="⟧"/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>
                            <a:solidFill>
                              <a:srgbClr val="0070C0"/>
                            </a:solidFill>
                          </a:rPr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>
                            <a:solidFill>
                              <a:srgbClr val="0070C0"/>
                            </a:solidFill>
                          </a:rPr>
                          <m:t>, 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>
                            <a:solidFill>
                              <a:srgbClr val="0070C0"/>
                            </a:solidFill>
                          </a:rPr>
                          <m:t>, 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právě tehdy, jestliže existují reálná čísla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taková, že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což je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1, </m:t>
                        </m:r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0, 1, 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0, 0, 1, 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0, 0, 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1</m:t>
                        </m:r>
                      </m:e>
                    </m:d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cs-CZ" sz="2800" b="0" i="1" dirty="0" smtClean="0">
                    <a:solidFill>
                      <a:srgbClr val="0070C0"/>
                    </a:solidFill>
                    <a:latin typeface="Cambria Math"/>
                  </a:rPr>
                  <a:t> </a:t>
                </a:r>
              </a:p>
              <a:p>
                <a:pPr algn="r"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Tedy lineární </a:t>
                </a:r>
                <a:r>
                  <a:rPr lang="cs-CZ" sz="2800" dirty="0">
                    <a:solidFill>
                      <a:srgbClr val="0070C0"/>
                    </a:solidFill>
                  </a:rPr>
                  <a:t>obal </a:t>
                </a:r>
                <a:endParaRPr lang="cs-CZ" sz="28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>
                            <a:solidFill>
                              <a:srgbClr val="0070C0"/>
                            </a:solidFill>
                          </a:rPr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>
                            <a:solidFill>
                              <a:srgbClr val="0070C0"/>
                            </a:solidFill>
                          </a:rPr>
                          <m:t>, 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>
                            <a:solidFill>
                              <a:srgbClr val="0070C0"/>
                            </a:solidFill>
                          </a:rPr>
                          <m:t>, 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⋀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⋀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⋀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</m:d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.</a:t>
                </a:r>
                <a:endParaRPr lang="cs-CZ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0">
                <a:blip r:embed="rId3"/>
                <a:stretch>
                  <a:fillRect l="-1111" t="-1410" r="-1058" b="-42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2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Příklad </a:t>
            </a:r>
            <a:r>
              <a:rPr lang="cs-CZ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3.</a:t>
            </a:r>
            <a:endParaRPr lang="cs-CZ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Mějme vektory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b="0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dirty="0" smtClean="0">
                            <a:latin typeface="Cambria Math"/>
                          </a:rPr>
                          <m:t>1, 0, 0, 0</m:t>
                        </m:r>
                      </m:e>
                    </m:d>
                  </m:oMath>
                </a14:m>
                <a:r>
                  <a:rPr lang="cs-CZ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1,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cs-CZ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1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cs-CZ" sz="2800" dirty="0" smtClean="0"/>
                  <a:t> a </a:t>
                </a:r>
                <a:endParaRPr lang="cs-CZ" sz="2800" dirty="0" smtClean="0"/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latin typeface="Cambria Math"/>
                          </a:rPr>
                          <m:t>0, 0, 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1</m:t>
                        </m:r>
                      </m:e>
                    </m:d>
                  </m:oMath>
                </a14:m>
                <a:r>
                  <a:rPr lang="cs-CZ" sz="2800" dirty="0" smtClean="0"/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/>
                  <a:t>Rozhodneme o lineární závislosti nebo nezávislosti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cs-CZ" sz="2800" dirty="0"/>
                      <m:t>, </m:t>
                    </m:r>
                    <m:sSub>
                      <m:sSubPr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cs-CZ" sz="2800" dirty="0"/>
                      <m:t>, </m:t>
                    </m:r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/>
                  <a:t>.</a:t>
                </a:r>
                <a:endParaRPr lang="cs-CZ" sz="2800" dirty="0" smtClean="0"/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Použijeme </a:t>
                </a:r>
                <a:r>
                  <a:rPr lang="cs-CZ" sz="2800" dirty="0">
                    <a:solidFill>
                      <a:srgbClr val="0070C0"/>
                    </a:solidFill>
                  </a:rPr>
                  <a:t>větu o lineární závislosti a nezávislosti vektorů. </a:t>
                </a:r>
                <a:endParaRPr lang="cs-CZ" sz="28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Vytvoříme lineární kombinaci </a:t>
                </a:r>
                <a:r>
                  <a:rPr lang="cs-CZ" sz="2800" dirty="0">
                    <a:solidFill>
                      <a:srgbClr val="0070C0"/>
                    </a:solidFill>
                  </a:rPr>
                  <a:t>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cs-CZ" sz="2800" dirty="0">
                        <a:solidFill>
                          <a:srgbClr val="0070C0"/>
                        </a:solidFill>
                      </a:rPr>
                      <m:t>, </m:t>
                    </m:r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cs-CZ" sz="2800" dirty="0">
                        <a:solidFill>
                          <a:srgbClr val="0070C0"/>
                        </a:solidFill>
                      </a:rPr>
                      <m:t>, 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a položíme ji rovnu </a:t>
                </a:r>
                <a:endParaRPr lang="cs-CZ" sz="28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nulovému </a:t>
                </a:r>
                <a:r>
                  <a:rPr lang="cs-CZ" sz="2800" dirty="0">
                    <a:solidFill>
                      <a:srgbClr val="0070C0"/>
                    </a:solidFill>
                  </a:rPr>
                  <a:t>vektoru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, tj</a:t>
                </a:r>
                <a:r>
                  <a:rPr lang="cs-CZ" sz="2800" dirty="0">
                    <a:solidFill>
                      <a:srgbClr val="0070C0"/>
                    </a:solidFill>
                  </a:rPr>
                  <a:t>. hledáme reálná čísla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 taková, že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𝒐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což je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𝒐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1, </m:t>
                        </m:r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0, 1, 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0, 0, 1, 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0, 0, 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1</m:t>
                        </m:r>
                      </m:e>
                    </m:d>
                  </m:oMath>
                </a14:m>
                <a:r>
                  <a:rPr lang="cs-CZ" sz="2800" b="0" i="1" dirty="0" smtClean="0">
                    <a:solidFill>
                      <a:srgbClr val="0070C0"/>
                    </a:solidFill>
                  </a:rPr>
                  <a:t>,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tj.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0, 0, 0, 0</m:t>
                        </m:r>
                      </m:e>
                    </m:d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; dva vektory se rovnají, jestliže mají stejné souřadnice. Z toho dostáváme jediné řešení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800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sz="2800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.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Z věty </a:t>
                </a:r>
                <a:r>
                  <a:rPr lang="cs-CZ" sz="2800" dirty="0">
                    <a:solidFill>
                      <a:srgbClr val="0070C0"/>
                    </a:solidFill>
                  </a:rPr>
                  <a:t>o lineární závislosti a nezávislosti </a:t>
                </a:r>
                <a:r>
                  <a:rPr lang="cs-CZ" sz="2800" dirty="0" smtClean="0">
                    <a:solidFill>
                      <a:srgbClr val="0070C0"/>
                    </a:solidFill>
                  </a:rPr>
                  <a:t>vektorů vyplývá: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cs-CZ" sz="2800" dirty="0">
                        <a:solidFill>
                          <a:srgbClr val="0070C0"/>
                        </a:solidFill>
                      </a:rPr>
                      <m:t>, </m:t>
                    </m:r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cs-CZ" sz="2800" dirty="0">
                        <a:solidFill>
                          <a:srgbClr val="0070C0"/>
                        </a:solidFill>
                      </a:rPr>
                      <m:t>, 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jsou lineárně nezávislé. </a:t>
                </a:r>
                <a:endParaRPr lang="cs-CZ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0">
                <a:blip r:embed="rId3"/>
                <a:stretch>
                  <a:fillRect l="-1111" t="-1410" r="-106" b="-132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61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Příklad </a:t>
            </a:r>
            <a:r>
              <a:rPr lang="cs-CZ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4.</a:t>
            </a:r>
            <a:endParaRPr lang="cs-CZ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/>
                  <a:t>Mějme vektory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b="0" i="1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dirty="0" smtClean="0">
                            <a:latin typeface="Cambria Math"/>
                          </a:rPr>
                          <m:t>1, 1, 1, 1</m:t>
                        </m:r>
                      </m:e>
                    </m:d>
                  </m:oMath>
                </a14:m>
                <a:r>
                  <a:rPr lang="cs-CZ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1,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1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cs-CZ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1</m:t>
                        </m:r>
                        <m:r>
                          <a:rPr lang="cs-CZ" sz="2800" i="1"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cs-CZ" sz="2800" dirty="0" smtClean="0"/>
                  <a:t> a </a:t>
                </a:r>
                <a:endParaRPr lang="cs-CZ" sz="2800" dirty="0" smtClean="0"/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latin typeface="Cambria Math"/>
                          </a:rPr>
                          <m:t>0, 0, </m:t>
                        </m:r>
                        <m:r>
                          <a:rPr lang="cs-CZ" sz="2800" b="0" i="1" smtClean="0"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latin typeface="Cambria Math"/>
                          </a:rPr>
                          <m:t>, 1</m:t>
                        </m:r>
                      </m:e>
                    </m:d>
                  </m:oMath>
                </a14:m>
                <a:r>
                  <a:rPr lang="cs-CZ" sz="2800" dirty="0" smtClean="0"/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/>
                  <a:t>Určíme lineární obal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cs-CZ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/>
                          <m:t>, </m:t>
                        </m:r>
                        <m:sSub>
                          <m:sSubPr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/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Protože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>
                            <a:solidFill>
                              <a:srgbClr val="0070C0"/>
                            </a:solidFill>
                          </a:rPr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>
                            <a:solidFill>
                              <a:srgbClr val="0070C0"/>
                            </a:solidFill>
                          </a:rPr>
                          <m:t>, 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>
                            <a:solidFill>
                              <a:srgbClr val="0070C0"/>
                            </a:solidFill>
                          </a:rPr>
                          <m:t>, 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je podle předchozí věty množina všech lineárních kombinací vektorů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cs-CZ" sz="2800" dirty="0">
                        <a:solidFill>
                          <a:srgbClr val="0070C0"/>
                        </a:solidFill>
                      </a:rPr>
                      <m:t>, </m:t>
                    </m:r>
                    <m:sSub>
                      <m:sSub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cs-CZ" sz="2800" dirty="0">
                        <a:solidFill>
                          <a:srgbClr val="0070C0"/>
                        </a:solidFill>
                      </a:rPr>
                      <m:t>, 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>
                    <a:solidFill>
                      <a:srgbClr val="0070C0"/>
                    </a:solidFill>
                  </a:rPr>
                  <a:t>, </a:t>
                </a:r>
                <a:endParaRPr lang="cs-CZ" sz="28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dostáváme </a:t>
                </a:r>
                <a14:m>
                  <m:oMath xmlns:m="http://schemas.openxmlformats.org/officeDocument/2006/math">
                    <m:r>
                      <a:rPr lang="cs-CZ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⟦"/>
                        <m:endChr m:val="⟧"/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>
                            <a:solidFill>
                              <a:srgbClr val="0070C0"/>
                            </a:solidFill>
                          </a:rPr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>
                            <a:solidFill>
                              <a:srgbClr val="0070C0"/>
                            </a:solidFill>
                          </a:rPr>
                          <m:t>, 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>
                            <a:solidFill>
                              <a:srgbClr val="0070C0"/>
                            </a:solidFill>
                          </a:rPr>
                          <m:t>, 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právě tehdy, jestliže existují reálná čísla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 taková, že </a:t>
                </a: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4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což je 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cs-CZ" sz="2800" b="1" i="1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1, </m:t>
                        </m:r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cs-CZ" sz="2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0, 1, 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0, 0, 1, 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  <m:r>
                      <a:rPr lang="cs-CZ" sz="28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0, 0, </m:t>
                        </m:r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 1</m:t>
                        </m:r>
                      </m:e>
                    </m:d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cs-CZ" sz="2800" b="0" i="1" dirty="0" smtClean="0">
                    <a:solidFill>
                      <a:srgbClr val="0070C0"/>
                    </a:solidFill>
                    <a:latin typeface="Cambria Math"/>
                  </a:rPr>
                  <a:t> </a:t>
                </a:r>
              </a:p>
              <a:p>
                <a:pPr algn="r"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cs-CZ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.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cs-CZ" sz="2800" dirty="0" smtClean="0">
                    <a:solidFill>
                      <a:srgbClr val="0070C0"/>
                    </a:solidFill>
                  </a:rPr>
                  <a:t>Tedy lineární </a:t>
                </a:r>
                <a:r>
                  <a:rPr lang="cs-CZ" sz="2800" dirty="0">
                    <a:solidFill>
                      <a:srgbClr val="0070C0"/>
                    </a:solidFill>
                  </a:rPr>
                  <a:t>obal </a:t>
                </a:r>
                <a14:m>
                  <m:oMath xmlns:m="http://schemas.openxmlformats.org/officeDocument/2006/math">
                    <m:d>
                      <m:dPr>
                        <m:begChr m:val="⟦"/>
                        <m:endChr m:val="⟧"/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>
                            <a:solidFill>
                              <a:srgbClr val="0070C0"/>
                            </a:solidFill>
                          </a:rPr>
                          <m:t>, </m:t>
                        </m:r>
                        <m:sSub>
                          <m:sSubPr>
                            <m:ctrlP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>
                            <a:solidFill>
                              <a:srgbClr val="0070C0"/>
                            </a:solidFill>
                          </a:rPr>
                          <m:t>, 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cs-CZ" sz="2800" dirty="0">
                            <a:solidFill>
                              <a:srgbClr val="0070C0"/>
                            </a:solidFill>
                          </a:rPr>
                          <m:t>, 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b="0" i="1" dirty="0" smtClean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cs-CZ" sz="2800" b="0" dirty="0" smtClean="0">
                    <a:solidFill>
                      <a:srgbClr val="0070C0"/>
                    </a:solidFill>
                  </a:rPr>
                  <a:t>je množina</a:t>
                </a:r>
              </a:p>
              <a:p>
                <a:pPr>
                  <a:lnSpc>
                    <a:spcPct val="1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cs-CZ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</m:d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, což je rovněž celý prostor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cs-CZ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cs-CZ" sz="2800" dirty="0" smtClean="0">
                    <a:solidFill>
                      <a:srgbClr val="0070C0"/>
                    </a:solidFill>
                  </a:rPr>
                  <a:t>.</a:t>
                </a:r>
                <a:endParaRPr lang="cs-CZ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66" y="1627200"/>
                <a:ext cx="11521280" cy="4754128"/>
              </a:xfrm>
              <a:blipFill rotWithShape="0">
                <a:blip r:embed="rId3"/>
                <a:stretch>
                  <a:fillRect l="-1111" t="-1410" r="-1058" b="-132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5F30E-6E9F-4DB5-9891-E33B76C4F24F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01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atematika_VŠEM_new">
  <a:themeElements>
    <a:clrScheme name="MatematikaVSEM">
      <a:dk1>
        <a:sysClr val="windowText" lastClr="000000"/>
      </a:dk1>
      <a:lt1>
        <a:sysClr val="window" lastClr="FFFFFF"/>
      </a:lt1>
      <a:dk2>
        <a:srgbClr val="2A63A8"/>
      </a:dk2>
      <a:lt2>
        <a:srgbClr val="F9E913"/>
      </a:lt2>
      <a:accent1>
        <a:srgbClr val="FF0000"/>
      </a:accent1>
      <a:accent2>
        <a:srgbClr val="974806"/>
      </a:accent2>
      <a:accent3>
        <a:srgbClr val="4F6128"/>
      </a:accent3>
      <a:accent4>
        <a:srgbClr val="9BBB59"/>
      </a:accent4>
      <a:accent5>
        <a:srgbClr val="17365D"/>
      </a:accent5>
      <a:accent6>
        <a:srgbClr val="F79646"/>
      </a:accent6>
      <a:hlink>
        <a:srgbClr val="0000FF"/>
      </a:hlink>
      <a:folHlink>
        <a:srgbClr val="102C33"/>
      </a:folHlink>
    </a:clrScheme>
    <a:fontScheme name="Times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ematika_VŠEM_new.potx" id="{6FD42434-6301-4F8F-989D-E62FD27E81B9}" vid="{E46D94C2-06D8-4081-9868-4E263E6C77D1}"/>
    </a:ext>
  </a:extLst>
</a:theme>
</file>

<file path=ppt/theme/theme2.xml><?xml version="1.0" encoding="utf-8"?>
<a:theme xmlns:a="http://schemas.openxmlformats.org/drawingml/2006/main" name="Vlastní návrh">
  <a:themeElements>
    <a:clrScheme name="MatematikaVSEM">
      <a:dk1>
        <a:sysClr val="windowText" lastClr="000000"/>
      </a:dk1>
      <a:lt1>
        <a:sysClr val="window" lastClr="FFFFFF"/>
      </a:lt1>
      <a:dk2>
        <a:srgbClr val="2A63A8"/>
      </a:dk2>
      <a:lt2>
        <a:srgbClr val="F9E913"/>
      </a:lt2>
      <a:accent1>
        <a:srgbClr val="FF0000"/>
      </a:accent1>
      <a:accent2>
        <a:srgbClr val="974806"/>
      </a:accent2>
      <a:accent3>
        <a:srgbClr val="4F6128"/>
      </a:accent3>
      <a:accent4>
        <a:srgbClr val="9BBB59"/>
      </a:accent4>
      <a:accent5>
        <a:srgbClr val="17365D"/>
      </a:accent5>
      <a:accent6>
        <a:srgbClr val="F79646"/>
      </a:accent6>
      <a:hlink>
        <a:srgbClr val="0000FF"/>
      </a:hlink>
      <a:folHlink>
        <a:srgbClr val="102C33"/>
      </a:folHlink>
    </a:clrScheme>
    <a:fontScheme name="Matematika_VŠE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ematika_VŠEM_new.potx" id="{6FD42434-6301-4F8F-989D-E62FD27E81B9}" vid="{64117493-8BD5-452C-827B-068BC7B340A7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Matematika_VŠEM_new</Template>
  <TotalTime>1111</TotalTime>
  <Words>103</Words>
  <Application>Microsoft Office PowerPoint</Application>
  <PresentationFormat>Vlastní</PresentationFormat>
  <Paragraphs>112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Times New Roman</vt:lpstr>
      <vt:lpstr>Matematika_VŠEM_new</vt:lpstr>
      <vt:lpstr>Vlastní návrh</vt:lpstr>
      <vt:lpstr>8.1.3 Lineární obal konečné množiny vektorů</vt:lpstr>
      <vt:lpstr>Lineární obal konečné množiny vektorů</vt:lpstr>
      <vt:lpstr>Lineární obal konečné množiny vektorů</vt:lpstr>
      <vt:lpstr>Lineární obal konečné množiny vektorů</vt:lpstr>
      <vt:lpstr>Lineární obal konečné množiny vektorů</vt:lpstr>
      <vt:lpstr>Příklad 1.</vt:lpstr>
      <vt:lpstr>Příklad 2.</vt:lpstr>
      <vt:lpstr>Příklad 3.</vt:lpstr>
      <vt:lpstr>Příklad 4.</vt:lpstr>
      <vt:lpstr>Příklad 5.</vt:lpstr>
      <vt:lpstr>Děkuji za pozornost.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PC</dc:creator>
  <cp:lastModifiedBy>studijni001</cp:lastModifiedBy>
  <cp:revision>102</cp:revision>
  <dcterms:created xsi:type="dcterms:W3CDTF">2016-05-22T13:45:02Z</dcterms:created>
  <dcterms:modified xsi:type="dcterms:W3CDTF">2016-10-23T09:49:15Z</dcterms:modified>
</cp:coreProperties>
</file>